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ontime" charset="1" panose="00000000000000000000"/>
      <p:regular r:id="rId10"/>
    </p:embeddedFont>
    <p:embeddedFont>
      <p:font typeface="Poppins Thin" charset="1" panose="00000300000000000000"/>
      <p:regular r:id="rId11"/>
    </p:embeddedFont>
    <p:embeddedFont>
      <p:font typeface="Poppins Thin Bold" charset="1" panose="00000400000000000000"/>
      <p:regular r:id="rId12"/>
    </p:embeddedFont>
    <p:embeddedFont>
      <p:font typeface="Poppins Thin Italics" charset="1" panose="00000300000000000000"/>
      <p:regular r:id="rId13"/>
    </p:embeddedFont>
    <p:embeddedFont>
      <p:font typeface="Poppins Thin Bold Italics" charset="1" panose="00000400000000000000"/>
      <p:regular r:id="rId14"/>
    </p:embeddedFont>
    <p:embeddedFont>
      <p:font typeface="Poppins Medium" charset="1" panose="00000600000000000000"/>
      <p:regular r:id="rId15"/>
    </p:embeddedFont>
    <p:embeddedFont>
      <p:font typeface="Poppins Medium Bold" charset="1" panose="00000700000000000000"/>
      <p:regular r:id="rId16"/>
    </p:embeddedFont>
    <p:embeddedFont>
      <p:font typeface="Poppins Medium Italics" charset="1" panose="00000600000000000000"/>
      <p:regular r:id="rId17"/>
    </p:embeddedFont>
    <p:embeddedFont>
      <p:font typeface="Poppins Medium Bold Italics" charset="1" panose="000007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FT0EBJPXU.mp4" Type="http://schemas.openxmlformats.org/officeDocument/2006/relationships/video"/><Relationship Id="rId4" Target="../media/VAFT0EBJPXU.mp4" Type="http://schemas.microsoft.com/office/2007/relationships/media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2252" y="1110680"/>
            <a:ext cx="11299077" cy="395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98"/>
              </a:lnSpc>
            </a:pPr>
            <a:r>
              <a:rPr lang="en-US" sz="11070">
                <a:solidFill>
                  <a:srgbClr val="000000"/>
                </a:solidFill>
                <a:latin typeface="Poppins Medium"/>
              </a:rPr>
              <a:t>Sign Language Recognition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69662" y="5372325"/>
            <a:ext cx="8767530" cy="70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  <a:spcBef>
                <a:spcPct val="0"/>
              </a:spcBef>
            </a:pPr>
            <a:r>
              <a:rPr lang="en-US" sz="3930">
                <a:solidFill>
                  <a:srgbClr val="000000"/>
                </a:solidFill>
                <a:latin typeface="Poppins Thin Bold"/>
              </a:rPr>
              <a:t>CS 725 Project 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386967" y="55305"/>
            <a:ext cx="2044362" cy="2041091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866098" y="8301214"/>
            <a:ext cx="2044362" cy="2041091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395642" y="7212394"/>
            <a:ext cx="5596458" cy="234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 Medium"/>
              </a:rPr>
              <a:t>Abhishek Kumar Gupta 22M0826</a:t>
            </a:r>
          </a:p>
          <a:p>
            <a:pPr algn="ctr"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 Medium"/>
              </a:rPr>
              <a:t>Mrunal Janbandhu 22M0811</a:t>
            </a:r>
          </a:p>
          <a:p>
            <a:pPr algn="ctr"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 Medium"/>
              </a:rPr>
              <a:t>Osim Abes 22M0825</a:t>
            </a:r>
          </a:p>
          <a:p>
            <a:pPr algn="ctr"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 Medium"/>
              </a:rPr>
              <a:t>Rishabh Singh 22M0762</a:t>
            </a:r>
          </a:p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3">
                <a:solidFill>
                  <a:srgbClr val="000000"/>
                </a:solidFill>
                <a:latin typeface="Poppins Medium"/>
              </a:rPr>
              <a:t>Saswat Meher 22M0804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1360" y="6228831"/>
            <a:ext cx="3904134" cy="4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Guide: Dr. Preethi Jyothi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6874244" y="-1292317"/>
            <a:ext cx="4154022" cy="166160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71707" y="3273618"/>
            <a:ext cx="6544586" cy="37397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AlexNet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33353" y="2163512"/>
            <a:ext cx="13644356" cy="299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5 Convolution Layers, 3 Max Pooling Layers, 2 Dense Layers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40 epochs, batch sizes of 128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399400" y="9426616"/>
            <a:ext cx="3489201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Figure : AlexNet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AlexNet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8300" t="7182" r="8778" b="5027"/>
          <a:stretch>
            <a:fillRect/>
          </a:stretch>
        </p:blipFill>
        <p:spPr>
          <a:xfrm flipH="false" flipV="false" rot="0">
            <a:off x="3110974" y="1976153"/>
            <a:ext cx="12356576" cy="58142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37008" y="6021162"/>
            <a:ext cx="10600" cy="67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47002" y="8658860"/>
            <a:ext cx="424599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Test accuracy:  0.83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92110" y="7723717"/>
            <a:ext cx="5634916" cy="40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>
                <a:solidFill>
                  <a:srgbClr val="000000"/>
                </a:solidFill>
                <a:latin typeface="Canva Sans"/>
              </a:rPr>
              <a:t>Figure 3: Training and validation accuracy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Custom CNN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28503"/>
            <a:ext cx="14430721" cy="761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</a:p>
          <a:p>
            <a:pPr marL="604523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CNN models with various layers(Dense, Max Pooling etc.) for feature extraction </a:t>
            </a:r>
          </a:p>
          <a:p>
            <a:pPr>
              <a:lnSpc>
                <a:spcPts val="5600"/>
              </a:lnSpc>
            </a:pPr>
          </a:p>
          <a:p>
            <a:pPr marL="604523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RELU activation in the Convolution Layers</a:t>
            </a:r>
          </a:p>
          <a:p>
            <a:pPr>
              <a:lnSpc>
                <a:spcPts val="5600"/>
              </a:lnSpc>
            </a:pPr>
          </a:p>
          <a:p>
            <a:pPr marL="604523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Cross Entropy Loss  as the objective function</a:t>
            </a:r>
          </a:p>
          <a:p>
            <a:pPr>
              <a:lnSpc>
                <a:spcPts val="5600"/>
              </a:lnSpc>
            </a:pPr>
          </a:p>
          <a:p>
            <a:pPr marL="604523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3 Convolution Layers with decreasing number of filters, 2 Dense Layers</a:t>
            </a:r>
          </a:p>
          <a:p>
            <a:pPr>
              <a:lnSpc>
                <a:spcPts val="5600"/>
              </a:lnSpc>
            </a:pPr>
          </a:p>
          <a:p>
            <a:pPr marL="604523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Test accuracy: 0.97</a:t>
            </a:r>
          </a:p>
          <a:p>
            <a:pPr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52453"/>
          <a:stretch>
            <a:fillRect/>
          </a:stretch>
        </p:blipFill>
        <p:spPr>
          <a:xfrm flipH="false" flipV="false" rot="0">
            <a:off x="2184952" y="1976153"/>
            <a:ext cx="5020383" cy="72821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Custom CNN Model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46202" r="0" b="0"/>
          <a:stretch>
            <a:fillRect/>
          </a:stretch>
        </p:blipFill>
        <p:spPr>
          <a:xfrm flipH="false" flipV="false" rot="0">
            <a:off x="10322150" y="1823370"/>
            <a:ext cx="4530130" cy="743493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63952" y="9467850"/>
            <a:ext cx="6360096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Figure 4: Architecture of custom used CNN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661" t="7541" r="7324" b="2873"/>
          <a:stretch>
            <a:fillRect/>
          </a:stretch>
        </p:blipFill>
        <p:spPr>
          <a:xfrm flipH="false" flipV="false" rot="0">
            <a:off x="2948077" y="2241705"/>
            <a:ext cx="12391845" cy="58035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Custom CNN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83883" y="7988145"/>
            <a:ext cx="5320233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Figure 5: Training and validation accuracy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21981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With Image Augmentation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2018" y="2078179"/>
            <a:ext cx="14422056" cy="652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7"/>
              </a:lnSpc>
            </a:pPr>
          </a:p>
          <a:p>
            <a:pPr algn="just" marL="2177851" indent="-544463" lvl="3">
              <a:lnSpc>
                <a:spcPts val="4707"/>
              </a:lnSpc>
              <a:buFont typeface="Arial"/>
              <a:buChar char="￭"/>
            </a:pPr>
            <a:r>
              <a:rPr lang="en-US" sz="3362">
                <a:solidFill>
                  <a:srgbClr val="000000"/>
                </a:solidFill>
                <a:latin typeface="Canva Sans"/>
              </a:rPr>
              <a:t>10 degrees rotation in both directions</a:t>
            </a:r>
          </a:p>
          <a:p>
            <a:pPr algn="just">
              <a:lnSpc>
                <a:spcPts val="4707"/>
              </a:lnSpc>
            </a:pPr>
          </a:p>
          <a:p>
            <a:pPr algn="just" marL="2177851" indent="-544463" lvl="3">
              <a:lnSpc>
                <a:spcPts val="4707"/>
              </a:lnSpc>
              <a:buFont typeface="Arial"/>
              <a:buChar char="￭"/>
            </a:pPr>
            <a:r>
              <a:rPr lang="en-US" sz="3362">
                <a:solidFill>
                  <a:srgbClr val="000000"/>
                </a:solidFill>
                <a:latin typeface="Canva Sans"/>
              </a:rPr>
              <a:t>The z</a:t>
            </a:r>
            <a:r>
              <a:rPr lang="en-US" sz="3362">
                <a:solidFill>
                  <a:srgbClr val="000000"/>
                </a:solidFill>
                <a:latin typeface="Canva Sans"/>
              </a:rPr>
              <a:t>oom scale varied from 0.9 to 1.1</a:t>
            </a:r>
          </a:p>
          <a:p>
            <a:pPr algn="just">
              <a:lnSpc>
                <a:spcPts val="4707"/>
              </a:lnSpc>
            </a:pPr>
          </a:p>
          <a:p>
            <a:pPr algn="just" marL="2177851" indent="-544463" lvl="3">
              <a:lnSpc>
                <a:spcPts val="4707"/>
              </a:lnSpc>
              <a:buFont typeface="Arial"/>
              <a:buChar char="￭"/>
            </a:pPr>
            <a:r>
              <a:rPr lang="en-US" sz="3362">
                <a:solidFill>
                  <a:srgbClr val="000000"/>
                </a:solidFill>
                <a:latin typeface="Canva Sans"/>
              </a:rPr>
              <a:t>Width and Height varied by ±10%</a:t>
            </a:r>
          </a:p>
          <a:p>
            <a:pPr algn="just">
              <a:lnSpc>
                <a:spcPts val="4707"/>
              </a:lnSpc>
            </a:pPr>
          </a:p>
          <a:p>
            <a:pPr algn="just" marL="2177851" indent="-544463" lvl="3">
              <a:lnSpc>
                <a:spcPts val="4707"/>
              </a:lnSpc>
              <a:buFont typeface="Arial"/>
              <a:buChar char="￭"/>
            </a:pPr>
            <a:r>
              <a:rPr lang="en-US" sz="3362">
                <a:solidFill>
                  <a:srgbClr val="000000"/>
                </a:solidFill>
                <a:latin typeface="Canva Sans"/>
              </a:rPr>
              <a:t>Horizontal and Vertical Inversions are avoided.</a:t>
            </a:r>
          </a:p>
          <a:p>
            <a:pPr algn="just">
              <a:lnSpc>
                <a:spcPts val="4707"/>
              </a:lnSpc>
            </a:pPr>
          </a:p>
          <a:p>
            <a:pPr algn="just" marL="2177851" indent="-544463" lvl="3">
              <a:lnSpc>
                <a:spcPts val="4707"/>
              </a:lnSpc>
              <a:buFont typeface="Arial"/>
              <a:buChar char="￭"/>
            </a:pPr>
            <a:r>
              <a:rPr lang="en-US" sz="3362">
                <a:solidFill>
                  <a:srgbClr val="000000"/>
                </a:solidFill>
                <a:latin typeface="Canva Sans"/>
              </a:rPr>
              <a:t>Test accuracy: ~ 1</a:t>
            </a:r>
          </a:p>
          <a:p>
            <a:pPr algn="just">
              <a:lnSpc>
                <a:spcPts val="470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8938" t="4668" r="8619" b="3591"/>
          <a:stretch>
            <a:fillRect/>
          </a:stretch>
        </p:blipFill>
        <p:spPr>
          <a:xfrm flipH="false" flipV="false" rot="0">
            <a:off x="2811818" y="1862111"/>
            <a:ext cx="12664364" cy="626339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CNN with Augmentation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76926" y="8373155"/>
            <a:ext cx="5334149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Figure 6: Training and validation accuracy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671" t="9178" r="14710" b="8630"/>
          <a:stretch>
            <a:fillRect/>
          </a:stretch>
        </p:blipFill>
        <p:spPr>
          <a:xfrm flipH="false" flipV="false" rot="0">
            <a:off x="3957434" y="170447"/>
            <a:ext cx="9392753" cy="9946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4794" y="-135195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Comparative Analysis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306808" y="1729086"/>
          <a:ext cx="10475048" cy="7529214"/>
        </p:xfrm>
        <a:graphic>
          <a:graphicData uri="http://schemas.openxmlformats.org/drawingml/2006/table">
            <a:tbl>
              <a:tblPr/>
              <a:tblGrid>
                <a:gridCol w="2618762"/>
                <a:gridCol w="2618762"/>
                <a:gridCol w="2618762"/>
                <a:gridCol w="2618762"/>
              </a:tblGrid>
              <a:tr h="83436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MODEL 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Precision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Recall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 Bold"/>
                        </a:rPr>
                        <a:t>F1-score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77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KNN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0.83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77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SVM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0.86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0.85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0.85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77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ANN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0.74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0.70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0.71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77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ALEXNET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0.88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0.83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0.84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377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Custom CNN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0.98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0.97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0.97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98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With Augmentation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1071" y="885351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 Bold"/>
              </a:rPr>
              <a:t>Realtime Recognition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139238" y="4422407"/>
            <a:ext cx="9525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76" y="2451730"/>
            <a:ext cx="18278573" cy="536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74" indent="-464187" lvl="1">
              <a:lnSpc>
                <a:spcPts val="860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 Open CV library for capturing images</a:t>
            </a:r>
          </a:p>
          <a:p>
            <a:pPr marL="928374" indent="-464187" lvl="1">
              <a:lnSpc>
                <a:spcPts val="860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Hand</a:t>
            </a:r>
            <a:r>
              <a:rPr lang="en-US" sz="4300">
                <a:solidFill>
                  <a:srgbClr val="000000"/>
                </a:solidFill>
                <a:latin typeface="Canva Sans"/>
              </a:rPr>
              <a:t> gestures extracted using MediaPipe</a:t>
            </a:r>
          </a:p>
          <a:p>
            <a:pPr marL="928374" indent="-464187" lvl="1">
              <a:lnSpc>
                <a:spcPts val="860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The captured image scaled to the dimensions of the training data</a:t>
            </a:r>
          </a:p>
          <a:p>
            <a:pPr marL="928374" indent="-464187" lvl="1">
              <a:lnSpc>
                <a:spcPts val="860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Canva Sans"/>
              </a:rPr>
              <a:t>Gaussian Blur applied to closely resemble training images</a:t>
            </a:r>
          </a:p>
          <a:p>
            <a:pPr algn="ctr">
              <a:lnSpc>
                <a:spcPts val="86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8409" y="437147"/>
            <a:ext cx="15911183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Introduction &amp; 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81899" y="2814742"/>
            <a:ext cx="15220355" cy="50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9" indent="-377824" lvl="1">
              <a:lnSpc>
                <a:spcPts val="80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Languages can be a barrier for the differently abled</a:t>
            </a:r>
          </a:p>
          <a:p>
            <a:pPr algn="just" marL="755649" indent="-377824" lvl="1">
              <a:lnSpc>
                <a:spcPts val="80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Sign Languages come to the rescue using visual-manual modalities</a:t>
            </a:r>
          </a:p>
          <a:p>
            <a:pPr algn="just" marL="755649" indent="-377824" lvl="1">
              <a:lnSpc>
                <a:spcPts val="80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Need to predict alphabet labels corresponding to visual input signs </a:t>
            </a:r>
          </a:p>
          <a:p>
            <a:pPr algn="just" marL="755649" indent="-377824" lvl="1">
              <a:lnSpc>
                <a:spcPts val="80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Challenge: Generate labels corresponding to live visual feed </a:t>
            </a:r>
          </a:p>
          <a:p>
            <a:pPr algn="just">
              <a:lnSpc>
                <a:spcPts val="804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604" r="0" b="0"/>
          <a:stretch>
            <a:fillRect/>
          </a:stretch>
        </p:blipFill>
        <p:spPr>
          <a:xfrm flipH="false" flipV="false" rot="0">
            <a:off x="4544267" y="1489957"/>
            <a:ext cx="9199466" cy="77683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41071" y="158671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Scope for 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1960" y="2531109"/>
            <a:ext cx="14430721" cy="430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Enhancement of Dataset by adding higher dimensional images</a:t>
            </a:r>
          </a:p>
          <a:p>
            <a:pPr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Image Pre-Processing for obtaining noise free images</a:t>
            </a:r>
          </a:p>
          <a:p>
            <a:pPr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NLP based modelling for sentence completion</a:t>
            </a:r>
          </a:p>
          <a:p>
            <a:pPr marL="755649" indent="-377824" lvl="1">
              <a:lnSpc>
                <a:spcPts val="87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Text to Speech for more robust utilities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41071" y="158671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 Bold"/>
              </a:rPr>
              <a:t>Reference Links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347" y="2561852"/>
            <a:ext cx="1503252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Code:  https://git.cse.iitb.ac.in/mlproject2022/sign-language-classifier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316" y="3943985"/>
            <a:ext cx="1552875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Demo Video:  https://drive.google.com/file/d/1sCR7hZPPoqtFKS6So-2k2mpZb_Tp9DUI/view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41071" y="158671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 Bold"/>
              </a:rPr>
              <a:t>Contributions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0094" y="1800542"/>
            <a:ext cx="13247812" cy="66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Brainstorming: All team members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SVM and KNN: Mrunal and Rishabh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ANN: Osim and Saswat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AlexNet: Osim, Mrunal and Rishabh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 CNN and with Augmentation: Abhishek and Saswat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Realtime Recognition: Saswat and Abhishek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997868" y="1437918"/>
            <a:ext cx="11034816" cy="901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7"/>
              </a:lnSpc>
              <a:spcBef>
                <a:spcPct val="0"/>
              </a:spcBef>
            </a:pPr>
            <a:r>
              <a:rPr lang="en-US" sz="41908">
                <a:solidFill>
                  <a:srgbClr val="FF7CBF"/>
                </a:solidFill>
                <a:latin typeface="Moontime Bold"/>
              </a:rPr>
              <a:t>Thank You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22438" y="767715"/>
            <a:ext cx="7355003" cy="82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2"/>
              </a:lnSpc>
            </a:pPr>
            <a:r>
              <a:rPr lang="en-US" sz="4537">
                <a:solidFill>
                  <a:srgbClr val="000000"/>
                </a:solidFill>
                <a:latin typeface="Poppins Medium Bold"/>
              </a:rPr>
              <a:t>Dataset 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386967" y="55305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66098" y="8301214"/>
            <a:ext cx="2044362" cy="2041091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71711" y="2276371"/>
            <a:ext cx="528310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Sign Language MNIST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1711" y="3159565"/>
            <a:ext cx="6129784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27455 training data points</a:t>
            </a:r>
          </a:p>
          <a:p>
            <a:pPr algn="just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784 Features (28x28)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57279" y="5164304"/>
            <a:ext cx="826650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24 alphabet classes (excluding J&amp; Z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71637" y="6009088"/>
            <a:ext cx="746655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Grayscale values between 0-255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6006" y="493060"/>
            <a:ext cx="1216134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Exploratory Data Analysis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4229" t="7381" r="5455" b="3152"/>
          <a:stretch>
            <a:fillRect/>
          </a:stretch>
        </p:blipFill>
        <p:spPr>
          <a:xfrm flipH="false" flipV="false" rot="0">
            <a:off x="3588342" y="4186992"/>
            <a:ext cx="10716667" cy="53079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39238" y="4604702"/>
            <a:ext cx="952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993279" y="9428304"/>
            <a:ext cx="3659758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Figure 1: Distribution of labels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9237" y="2642019"/>
            <a:ext cx="1216000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Approximately uniform distribution of data points across all labels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6929" t="6519" r="8531" b="4251"/>
          <a:stretch>
            <a:fillRect/>
          </a:stretch>
        </p:blipFill>
        <p:spPr>
          <a:xfrm flipH="false" flipV="false" rot="0">
            <a:off x="10197834" y="5849113"/>
            <a:ext cx="6619437" cy="39923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6911" t="9587" r="26043" b="7553"/>
          <a:stretch>
            <a:fillRect/>
          </a:stretch>
        </p:blipFill>
        <p:spPr>
          <a:xfrm flipH="false" flipV="false" rot="0">
            <a:off x="1761402" y="2109350"/>
            <a:ext cx="3715826" cy="37397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141071" y="531924"/>
            <a:ext cx="11299077" cy="9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9"/>
              </a:lnSpc>
            </a:pPr>
            <a:r>
              <a:rPr lang="en-US" sz="5171">
                <a:solidFill>
                  <a:srgbClr val="000000"/>
                </a:solidFill>
                <a:latin typeface="Poppins Medium"/>
              </a:rPr>
              <a:t>Exploratory Data Analysis(contd.)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2023625"/>
            <a:ext cx="952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422407"/>
            <a:ext cx="9525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2012" y="6635952"/>
            <a:ext cx="9404152" cy="205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7018" indent="-453509" lvl="1">
              <a:lnSpc>
                <a:spcPts val="8402"/>
              </a:lnSpc>
              <a:buFont typeface="Arial"/>
              <a:buChar char="•"/>
            </a:pPr>
            <a:r>
              <a:rPr lang="en-US" sz="4201">
                <a:solidFill>
                  <a:srgbClr val="000000"/>
                </a:solidFill>
                <a:latin typeface="Canva Sans"/>
              </a:rPr>
              <a:t>95% variability covered with PCA</a:t>
            </a:r>
          </a:p>
          <a:p>
            <a:pPr marL="907018" indent="-453509" lvl="1">
              <a:lnSpc>
                <a:spcPts val="8402"/>
              </a:lnSpc>
              <a:buFont typeface="Arial"/>
              <a:buChar char="•"/>
            </a:pPr>
            <a:r>
              <a:rPr lang="en-US" sz="4201">
                <a:solidFill>
                  <a:srgbClr val="000000"/>
                </a:solidFill>
                <a:latin typeface="Canva Sans"/>
              </a:rPr>
              <a:t>113 features extracted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4721" y="2280482"/>
            <a:ext cx="577177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Visualization of a data point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1071" y="885351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Methodology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89384" y="2532243"/>
            <a:ext cx="15709232" cy="479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Non-DL Based Models:</a:t>
            </a:r>
          </a:p>
          <a:p>
            <a:pPr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Support Vector Machines</a:t>
            </a:r>
          </a:p>
          <a:p>
            <a:pPr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K-Nearest Neighbours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E8E6E3"/>
                </a:solidFill>
                <a:latin typeface="Canva Sans"/>
              </a:rPr>
              <a:t>        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E8E6E3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Neural Net-Based Models:</a:t>
            </a:r>
          </a:p>
          <a:p>
            <a:pPr algn="just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Artificial Neural Network</a:t>
            </a:r>
          </a:p>
          <a:p>
            <a:pPr algn="just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Known Architecture (AlexNet)</a:t>
            </a:r>
          </a:p>
          <a:p>
            <a:pPr algn="just" marL="2202178" indent="-550545" lvl="3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Convolutional Neural Network (with and without Augmentation)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8116" y="307607"/>
            <a:ext cx="11299077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SVM and KNN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4747" y="1704975"/>
            <a:ext cx="17953253" cy="780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Features from PC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A were used to train both models.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SVM is designed for binary classification 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One-vs-Rest and One-vs-One strategies for multi-class classification.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 points that have minimum distance in feature space from our new data point.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 such data points are considered, and the most frequent label is given to new points.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Accuracy: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      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KNN-0.81   SVM-0.85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Neural-Net based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491" y="2178797"/>
            <a:ext cx="6304731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Artificial Neural Network: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1822" y="2245154"/>
            <a:ext cx="13644356" cy="678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All 784 features passed as input.</a:t>
            </a:r>
          </a:p>
          <a:p>
            <a:pPr>
              <a:lnSpc>
                <a:spcPts val="6799"/>
              </a:lnSpc>
            </a:pP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3 Hidden layers, 128 Units in each layer</a:t>
            </a:r>
          </a:p>
          <a:p>
            <a:pPr>
              <a:lnSpc>
                <a:spcPts val="6799"/>
              </a:lnSpc>
            </a:pP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RELU activation in each of the hidden layers</a:t>
            </a:r>
          </a:p>
          <a:p>
            <a:pPr>
              <a:lnSpc>
                <a:spcPts val="6799"/>
              </a:lnSpc>
            </a:pP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output layer has 24 nodes with softmax activation.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40148" y="55305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477" y="6500610"/>
            <a:ext cx="3847852" cy="38416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7502" t="5387" r="7502" b="4309"/>
          <a:stretch>
            <a:fillRect/>
          </a:stretch>
        </p:blipFill>
        <p:spPr>
          <a:xfrm flipH="false" flipV="false" rot="0">
            <a:off x="3559342" y="2798289"/>
            <a:ext cx="10677977" cy="504210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12935" y="307607"/>
            <a:ext cx="12462130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</a:pPr>
            <a:r>
              <a:rPr lang="en-US" sz="6971">
                <a:solidFill>
                  <a:srgbClr val="000000"/>
                </a:solidFill>
                <a:latin typeface="Poppins Medium"/>
              </a:rPr>
              <a:t>Neural-Net based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0297" y="2198849"/>
            <a:ext cx="797227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Artificial Neural Network(contd.):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6058" y="8780189"/>
            <a:ext cx="373588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Test accuracy: 0.7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5167" y="7773715"/>
            <a:ext cx="505576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Figure 2: Training and validation accuracy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DAFS1nfHl9o</dc:identifier>
  <dcterms:modified xsi:type="dcterms:W3CDTF">2011-08-01T06:04:30Z</dcterms:modified>
  <cp:revision>1</cp:revision>
  <dc:title>Sign Language Recognition</dc:title>
</cp:coreProperties>
</file>